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03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71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34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41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54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5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13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89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27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20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82E43-5204-46E3-806C-A20DCC5A2AE2}" type="datetimeFigureOut">
              <a:rPr lang="nl-NL" smtClean="0"/>
              <a:t>9-9-2019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17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tHoR35vmTvQ&amp;t=69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lYTeMIWByB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iHLKc_zM4-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1yWd6_gF5OQ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ontentplatform.ontwikkelcentrum.nl/CMS/CDS/Ontwikkelcentrum/Published%20content/Kenniskiem/93507%20Voeding/93507/93507/93007-o-2.htmlhttps:/www.youtube.com/watch?v=1SaXch9bpX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rZ8t4QAUfR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il.aoc-oost.nl/owa/?ae=Item&amp;a=Open&amp;t=IPM.Note&amp;id=RgAAAAA6%2bN3JhTsKQbSwqM6MlnxZBwDrJg2bYWi/Rbd76LNh5WXEAAAAhawOAADrJg2bYWi/Rbd76LNh5WXEAAC6wlEfAAAJ&amp;pspid=_1505455431134_666684167https://www.youtube.com/watch?v=6ifSudReeu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Voeren en Verzorgen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Niveau 3 en 4 MBO Doetinchem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614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740229"/>
            <a:ext cx="11138973" cy="1320800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Rasgroep</a:t>
            </a:r>
            <a:r>
              <a:rPr lang="nl-NL" sz="3600" dirty="0" smtClean="0"/>
              <a:t> </a:t>
            </a:r>
            <a:r>
              <a:rPr lang="nl-NL" sz="3600" dirty="0"/>
              <a:t>8</a:t>
            </a:r>
            <a:r>
              <a:rPr lang="nl-NL" sz="3600" dirty="0" smtClean="0"/>
              <a:t>: </a:t>
            </a:r>
            <a:r>
              <a:rPr lang="nl-NL" sz="3600" dirty="0" err="1" smtClean="0"/>
              <a:t>Retrievers</a:t>
            </a:r>
            <a:r>
              <a:rPr lang="nl-NL" sz="3600" dirty="0" smtClean="0"/>
              <a:t>, spaniels en waterhonden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160589"/>
            <a:ext cx="7643706" cy="3880773"/>
          </a:xfrm>
        </p:spPr>
        <p:txBody>
          <a:bodyPr/>
          <a:lstStyle/>
          <a:p>
            <a:r>
              <a:rPr lang="nl-NL" dirty="0" smtClean="0"/>
              <a:t>Ze halen wild op wanneer de jager het heeft geschoten. </a:t>
            </a:r>
          </a:p>
          <a:p>
            <a:r>
              <a:rPr lang="nl-NL" dirty="0" smtClean="0"/>
              <a:t>Waterhonden helpen de vissers.</a:t>
            </a:r>
          </a:p>
          <a:p>
            <a:r>
              <a:rPr lang="nl-NL" dirty="0" err="1" smtClean="0"/>
              <a:t>Retrievers</a:t>
            </a:r>
            <a:r>
              <a:rPr lang="nl-NL" dirty="0" smtClean="0"/>
              <a:t> werken graag samen met baas.</a:t>
            </a:r>
          </a:p>
          <a:p>
            <a:r>
              <a:rPr lang="nl-NL" b="1" dirty="0" smtClean="0"/>
              <a:t>Karakter: </a:t>
            </a:r>
            <a:r>
              <a:rPr lang="nl-NL" dirty="0" smtClean="0"/>
              <a:t>Deze honden zijn sociaal, aanhankelijk en hebben veel uithoudingsvermogen.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489" t="19866" r="66154" b="35603"/>
          <a:stretch/>
        </p:blipFill>
        <p:spPr>
          <a:xfrm>
            <a:off x="5671233" y="4859383"/>
            <a:ext cx="2649807" cy="145629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674" y="2061029"/>
            <a:ext cx="3273198" cy="368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30885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Rasgroep</a:t>
            </a:r>
            <a:r>
              <a:rPr lang="nl-NL" sz="3600" dirty="0" smtClean="0"/>
              <a:t> 9: Gezelschapshonden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err="1"/>
              <a:t>Fokdoel</a:t>
            </a:r>
            <a:r>
              <a:rPr lang="nl-NL" b="1" dirty="0"/>
              <a:t>: </a:t>
            </a:r>
            <a:r>
              <a:rPr lang="nl-NL" dirty="0"/>
              <a:t>de mens gezelschap houden</a:t>
            </a:r>
          </a:p>
          <a:p>
            <a:r>
              <a:rPr lang="nl-NL" dirty="0" smtClean="0"/>
              <a:t>Oorspronkelijk een combinatie van verschillende </a:t>
            </a:r>
            <a:r>
              <a:rPr lang="nl-NL" dirty="0" err="1" smtClean="0"/>
              <a:t>rasgroepen</a:t>
            </a:r>
            <a:endParaRPr lang="nl-NL" dirty="0" smtClean="0"/>
          </a:p>
          <a:p>
            <a:r>
              <a:rPr lang="nl-NL" dirty="0" smtClean="0"/>
              <a:t>Gezelschapshonden zijn sterk gehecht aan hun baas en kunnen slecht alleen zijn. Zijn speels, aanhankelijk, waaks en blaffen soms veel.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48" y="3915151"/>
            <a:ext cx="4474852" cy="22618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540" y="3818572"/>
            <a:ext cx="3689797" cy="246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16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59175"/>
            <a:ext cx="9642323" cy="1320800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Rasgroep</a:t>
            </a:r>
            <a:r>
              <a:rPr lang="nl-NL" sz="3600" dirty="0" smtClean="0"/>
              <a:t> 10: Windhonden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Dit zijn jachthonden die vooral op zicht jagen </a:t>
            </a:r>
            <a:r>
              <a:rPr lang="nl-NL" dirty="0" err="1" smtClean="0"/>
              <a:t>i.p.v</a:t>
            </a:r>
            <a:r>
              <a:rPr lang="nl-NL" dirty="0" smtClean="0"/>
              <a:t> met hun neus.</a:t>
            </a:r>
          </a:p>
          <a:p>
            <a:r>
              <a:rPr lang="nl-NL" dirty="0" smtClean="0"/>
              <a:t>Ze worden gebruikt voor opsporen, jagen en vervolgens doden van de prooi.</a:t>
            </a:r>
          </a:p>
          <a:p>
            <a:r>
              <a:rPr lang="nl-NL" dirty="0" smtClean="0"/>
              <a:t>Ze zijn vaak rustig in huis maar buiten erg actief.</a:t>
            </a:r>
          </a:p>
          <a:p>
            <a:r>
              <a:rPr lang="nl-NL" dirty="0" smtClean="0"/>
              <a:t>Moeten vaak aan de lijn blijven (i.v.m. sterk jachtinstinct)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20" y="4237655"/>
            <a:ext cx="3647440" cy="19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Van de docen</a:t>
            </a:r>
            <a:r>
              <a:rPr lang="nl-NL" dirty="0" smtClean="0"/>
              <a:t>t krijg je 5 casussen.</a:t>
            </a:r>
          </a:p>
          <a:p>
            <a:r>
              <a:rPr lang="nl-NL" dirty="0" smtClean="0"/>
              <a:t>Voor iedere casus geeft je drie adviezen voor een geschikt honden of katten ras. De gekozen rassen moeten wel op de te leren rassenlijst staan.</a:t>
            </a:r>
          </a:p>
          <a:p>
            <a:r>
              <a:rPr lang="nl-NL" dirty="0"/>
              <a:t>Houd rekening met: </a:t>
            </a:r>
            <a:r>
              <a:rPr lang="nl-NL" dirty="0" err="1"/>
              <a:t>rasgroep</a:t>
            </a:r>
            <a:r>
              <a:rPr lang="nl-NL" dirty="0"/>
              <a:t>/</a:t>
            </a:r>
            <a:r>
              <a:rPr lang="nl-NL" dirty="0" err="1"/>
              <a:t>fokdoel</a:t>
            </a:r>
            <a:r>
              <a:rPr lang="nl-NL" dirty="0"/>
              <a:t>, gedrag en verzorging</a:t>
            </a:r>
            <a:r>
              <a:rPr lang="nl-NL" dirty="0" smtClean="0"/>
              <a:t>.</a:t>
            </a:r>
            <a:endParaRPr lang="nl-NL" dirty="0" smtClean="0"/>
          </a:p>
          <a:p>
            <a:r>
              <a:rPr lang="nl-NL" dirty="0" smtClean="0"/>
              <a:t>Bij dit advies geeft je duidelijk aan waarom je voor dit ras hebt gekozen aan de hand van de aandachtspunten (</a:t>
            </a:r>
            <a:r>
              <a:rPr lang="nl-NL" dirty="0" err="1" smtClean="0"/>
              <a:t>rasgroep</a:t>
            </a:r>
            <a:r>
              <a:rPr lang="nl-NL" dirty="0" smtClean="0"/>
              <a:t>/</a:t>
            </a:r>
            <a:r>
              <a:rPr lang="nl-NL" dirty="0" err="1" smtClean="0"/>
              <a:t>fokdoel</a:t>
            </a:r>
            <a:r>
              <a:rPr lang="nl-NL" dirty="0" smtClean="0"/>
              <a:t>, gedag en verzorging).</a:t>
            </a:r>
          </a:p>
          <a:p>
            <a:r>
              <a:rPr lang="nl-NL" dirty="0" smtClean="0"/>
              <a:t>Uiteindelijk heb je een bundel met 15 uitgewerkte rassen.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944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497738" y="2993149"/>
            <a:ext cx="7766936" cy="1646302"/>
          </a:xfrm>
        </p:spPr>
        <p:txBody>
          <a:bodyPr/>
          <a:lstStyle/>
          <a:p>
            <a:r>
              <a:rPr lang="nl-NL" b="1" dirty="0" err="1" smtClean="0"/>
              <a:t>Rasgroepen</a:t>
            </a:r>
            <a:endParaRPr lang="nl-NL" b="1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2395804" y="4639451"/>
            <a:ext cx="7766936" cy="1096899"/>
          </a:xfrm>
        </p:spPr>
        <p:txBody>
          <a:bodyPr>
            <a:normAutofit/>
          </a:bodyPr>
          <a:lstStyle/>
          <a:p>
            <a:r>
              <a:rPr lang="nl-NL" dirty="0" err="1" smtClean="0"/>
              <a:t>Rasgroep</a:t>
            </a:r>
            <a:r>
              <a:rPr lang="nl-NL" dirty="0" smtClean="0"/>
              <a:t> 1 t/m 10</a:t>
            </a:r>
            <a:endParaRPr lang="nl-NL" dirty="0"/>
          </a:p>
        </p:txBody>
      </p:sp>
      <p:pic>
        <p:nvPicPr>
          <p:cNvPr id="1026" name="Picture 2" descr="Afbeeldingsresultaat voor hondenras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17" y="1919864"/>
            <a:ext cx="6936378" cy="189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/>
              <a:t>Fokdoelen:</a:t>
            </a:r>
            <a:endParaRPr lang="nl-NL" b="1" dirty="0"/>
          </a:p>
          <a:p>
            <a:pPr lvl="1"/>
            <a:r>
              <a:rPr lang="nl-NL" dirty="0"/>
              <a:t>Honden die gefokt zijn om kuddes te hoeden, zoals de Hollandse herder</a:t>
            </a:r>
          </a:p>
          <a:p>
            <a:pPr lvl="1"/>
            <a:r>
              <a:rPr lang="nl-NL" dirty="0"/>
              <a:t>Honden die gebruikt worden om vee te drijven, zoals de Border Collie</a:t>
            </a:r>
          </a:p>
          <a:p>
            <a:pPr lvl="1"/>
            <a:r>
              <a:rPr lang="nl-NL" dirty="0"/>
              <a:t>Honden die de kudde bewaken, zoals de </a:t>
            </a:r>
            <a:r>
              <a:rPr lang="nl-NL" dirty="0" err="1" smtClean="0"/>
              <a:t>Kuvasz</a:t>
            </a:r>
            <a:endParaRPr lang="nl-NL" dirty="0"/>
          </a:p>
          <a:p>
            <a:r>
              <a:rPr lang="nl-NL" dirty="0"/>
              <a:t>Hoeders en drijvers zijn actieve honden met veel energie</a:t>
            </a:r>
          </a:p>
          <a:p>
            <a:r>
              <a:rPr lang="nl-NL" dirty="0"/>
              <a:t>De bewakers zijn rustige, zelfstandige honden</a:t>
            </a:r>
          </a:p>
          <a:p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26869" y="1084811"/>
            <a:ext cx="929398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err="1" smtClean="0">
                <a:solidFill>
                  <a:schemeClr val="tx1"/>
                </a:solidFill>
              </a:rPr>
              <a:t>Rasgroep</a:t>
            </a:r>
            <a:r>
              <a:rPr lang="nl-NL" dirty="0" smtClean="0">
                <a:solidFill>
                  <a:schemeClr val="tx1"/>
                </a:solidFill>
              </a:rPr>
              <a:t> 1: Herdershonden en veedrijvers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841" t="17857" r="68356" b="36942"/>
          <a:stretch/>
        </p:blipFill>
        <p:spPr>
          <a:xfrm>
            <a:off x="8347167" y="4309875"/>
            <a:ext cx="3317964" cy="194750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84" y="4528810"/>
            <a:ext cx="2618479" cy="1749391"/>
          </a:xfrm>
          <a:prstGeom prst="rect">
            <a:avLst/>
          </a:prstGeom>
        </p:spPr>
      </p:pic>
      <p:pic>
        <p:nvPicPr>
          <p:cNvPr id="7" name="Picture 2" descr="Afbeeldingsresultaat voor kuvasz and shee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847" y="4529114"/>
            <a:ext cx="2622351" cy="174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1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384" y="701039"/>
            <a:ext cx="11762862" cy="1396101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Rasgroep</a:t>
            </a:r>
            <a:r>
              <a:rPr lang="nl-NL" sz="3600" dirty="0" smtClean="0"/>
              <a:t> 2: </a:t>
            </a:r>
            <a:r>
              <a:rPr lang="nl-NL" sz="3600" dirty="0"/>
              <a:t>Pinchers, </a:t>
            </a:r>
            <a:r>
              <a:rPr lang="nl-NL" sz="3600" dirty="0" err="1"/>
              <a:t>Schnauzers</a:t>
            </a:r>
            <a:r>
              <a:rPr lang="nl-NL" sz="3600" dirty="0"/>
              <a:t>, </a:t>
            </a:r>
            <a:r>
              <a:rPr lang="nl-NL" sz="3600" dirty="0" err="1"/>
              <a:t>Mollossers</a:t>
            </a:r>
            <a:r>
              <a:rPr lang="nl-NL" sz="3600" dirty="0"/>
              <a:t> en Sennehonden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4767" y="1985554"/>
            <a:ext cx="10254584" cy="4454435"/>
          </a:xfrm>
        </p:spPr>
        <p:txBody>
          <a:bodyPr>
            <a:normAutofit fontScale="70000" lnSpcReduction="20000"/>
          </a:bodyPr>
          <a:lstStyle/>
          <a:p>
            <a:pPr marL="457200" lvl="1" indent="0">
              <a:buNone/>
            </a:pPr>
            <a:r>
              <a:rPr lang="nl-NL" sz="3600" b="1" dirty="0" smtClean="0"/>
              <a:t>Gefokt voor verdelgen van ongedierte en bewaking van het huis</a:t>
            </a:r>
          </a:p>
          <a:p>
            <a:pPr marL="457200" lvl="1" indent="0">
              <a:buNone/>
            </a:pPr>
            <a:endParaRPr lang="nl-NL" sz="2900" b="1" u="sng" dirty="0" smtClean="0"/>
          </a:p>
          <a:p>
            <a:pPr marL="457200" lvl="1" indent="0">
              <a:buNone/>
            </a:pPr>
            <a:r>
              <a:rPr lang="nl-NL" sz="2900" b="1" u="sng" dirty="0" smtClean="0"/>
              <a:t>Pinchers en </a:t>
            </a:r>
            <a:r>
              <a:rPr lang="nl-NL" sz="2900" b="1" u="sng" dirty="0" err="1" smtClean="0"/>
              <a:t>Schnauzers</a:t>
            </a:r>
            <a:r>
              <a:rPr lang="nl-NL" sz="2900" b="1" u="sng" dirty="0" smtClean="0"/>
              <a:t>:</a:t>
            </a:r>
            <a:endParaRPr lang="nl-NL" sz="2900" b="1" u="sng" dirty="0"/>
          </a:p>
          <a:p>
            <a:r>
              <a:rPr lang="nl-NL" dirty="0" smtClean="0"/>
              <a:t>Actieve en zelfstandige honden met veel jachtinstinct. </a:t>
            </a:r>
            <a:endParaRPr lang="nl-NL" dirty="0"/>
          </a:p>
          <a:p>
            <a:r>
              <a:rPr lang="nl-NL" dirty="0" smtClean="0"/>
              <a:t>Beschermend van aard.</a:t>
            </a:r>
          </a:p>
          <a:p>
            <a:endParaRPr lang="nl-NL" b="1" u="sng" dirty="0"/>
          </a:p>
          <a:p>
            <a:pPr marL="0" indent="0">
              <a:buNone/>
            </a:pPr>
            <a:r>
              <a:rPr lang="nl-NL" b="1" dirty="0"/>
              <a:t> </a:t>
            </a:r>
            <a:r>
              <a:rPr lang="nl-NL" b="1" dirty="0" smtClean="0"/>
              <a:t>         </a:t>
            </a:r>
            <a:r>
              <a:rPr lang="nl-NL" b="1" u="sng" dirty="0" err="1" smtClean="0"/>
              <a:t>Molossers</a:t>
            </a:r>
            <a:r>
              <a:rPr lang="nl-NL" b="1" u="sng" dirty="0" smtClean="0"/>
              <a:t> (</a:t>
            </a:r>
            <a:r>
              <a:rPr lang="nl-NL" b="1" u="sng" dirty="0" err="1" smtClean="0"/>
              <a:t>dogachtingen</a:t>
            </a:r>
            <a:r>
              <a:rPr lang="nl-NL" b="1" u="sng" dirty="0" smtClean="0"/>
              <a:t>):</a:t>
            </a:r>
          </a:p>
          <a:p>
            <a:r>
              <a:rPr lang="nl-NL" dirty="0" smtClean="0"/>
              <a:t>Als verdediger en lastendrager (leger)</a:t>
            </a:r>
          </a:p>
          <a:p>
            <a:r>
              <a:rPr lang="nl-NL" dirty="0" smtClean="0"/>
              <a:t>Sommige rassen voor gevechten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b="1" dirty="0" smtClean="0"/>
              <a:t>           </a:t>
            </a:r>
            <a:r>
              <a:rPr lang="nl-NL" b="1" u="sng" dirty="0" err="1" smtClean="0"/>
              <a:t>Sennenhonden</a:t>
            </a:r>
            <a:r>
              <a:rPr lang="nl-NL" b="1" u="sng" dirty="0" smtClean="0"/>
              <a:t>:</a:t>
            </a:r>
          </a:p>
          <a:p>
            <a:r>
              <a:rPr lang="nl-NL" dirty="0" smtClean="0"/>
              <a:t>Drijven, karren trekken en huis bewaken.</a:t>
            </a:r>
          </a:p>
          <a:p>
            <a:r>
              <a:rPr lang="nl-NL" dirty="0" smtClean="0"/>
              <a:t>Waaks en zelfstandig. Behoorlijk actief.</a:t>
            </a:r>
            <a:br>
              <a:rPr lang="nl-NL" dirty="0" smtClean="0"/>
            </a:br>
            <a:endParaRPr lang="nl-NL" dirty="0" smtClean="0"/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934" t="15514" r="65765" b="33594"/>
          <a:stretch/>
        </p:blipFill>
        <p:spPr>
          <a:xfrm>
            <a:off x="7731406" y="3382518"/>
            <a:ext cx="4131470" cy="24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5336" t="22895" r="71762" b="43287"/>
          <a:stretch/>
        </p:blipFill>
        <p:spPr>
          <a:xfrm>
            <a:off x="7347857" y="3441853"/>
            <a:ext cx="4343400" cy="24819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829" y="475969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 err="1" smtClean="0"/>
              <a:t>Rasgroep</a:t>
            </a:r>
            <a:r>
              <a:rPr lang="nl-NL" dirty="0" smtClean="0"/>
              <a:t> 3: Terriërs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68829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b="1" dirty="0" smtClean="0"/>
              <a:t>Gefokt om te jagen op ongedierte en schadelijk wild.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Hoogbenige terriërs (jagen boven de grond)</a:t>
            </a:r>
          </a:p>
          <a:p>
            <a:r>
              <a:rPr lang="nl-NL" dirty="0" smtClean="0"/>
              <a:t>Laagbenige terriërs (gevechten)</a:t>
            </a:r>
          </a:p>
          <a:p>
            <a:r>
              <a:rPr lang="nl-NL" dirty="0" smtClean="0"/>
              <a:t>Dwerghonden (gezelschap)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u="sng" dirty="0" smtClean="0"/>
              <a:t>Karakter:</a:t>
            </a:r>
            <a:endParaRPr lang="nl-NL" b="1" u="sng" dirty="0"/>
          </a:p>
          <a:p>
            <a:r>
              <a:rPr lang="nl-NL" dirty="0" smtClean="0"/>
              <a:t>Moedig en vasthoudend</a:t>
            </a:r>
          </a:p>
          <a:p>
            <a:r>
              <a:rPr lang="nl-NL" dirty="0" smtClean="0"/>
              <a:t>Veel energie en echte jagers</a:t>
            </a:r>
          </a:p>
          <a:p>
            <a:r>
              <a:rPr lang="nl-NL" dirty="0" smtClean="0"/>
              <a:t>Onafhankelijk en eigenwijs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08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Rasgroep</a:t>
            </a:r>
            <a:r>
              <a:rPr lang="nl-NL" dirty="0" smtClean="0"/>
              <a:t> 4: Dashonden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/>
              <a:t>Gefokt om te jagen onder de grond</a:t>
            </a:r>
          </a:p>
          <a:p>
            <a:pPr marL="0" indent="0">
              <a:buNone/>
            </a:pPr>
            <a:endParaRPr lang="nl-NL" b="1" dirty="0" smtClean="0"/>
          </a:p>
          <a:p>
            <a:r>
              <a:rPr lang="nl-NL" dirty="0" smtClean="0"/>
              <a:t>Kortharig, ruwharig en langharig.</a:t>
            </a:r>
          </a:p>
          <a:p>
            <a:r>
              <a:rPr lang="nl-NL" dirty="0" smtClean="0"/>
              <a:t>Drie formaten: standaard, dwerg en </a:t>
            </a:r>
            <a:r>
              <a:rPr lang="nl-NL" dirty="0" err="1" smtClean="0"/>
              <a:t>kaninchen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Karakter:</a:t>
            </a:r>
            <a:endParaRPr lang="nl-NL" b="1" dirty="0"/>
          </a:p>
          <a:p>
            <a:r>
              <a:rPr lang="nl-NL" dirty="0" smtClean="0"/>
              <a:t>Moedig, blaffen graag en zijn zelfstandig.</a:t>
            </a:r>
          </a:p>
          <a:p>
            <a:endParaRPr lang="nl-NL" dirty="0"/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5104" t="18923" r="69888" b="37551"/>
          <a:stretch/>
        </p:blipFill>
        <p:spPr>
          <a:xfrm>
            <a:off x="8072845" y="3507437"/>
            <a:ext cx="3657600" cy="246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717965"/>
            <a:ext cx="9446382" cy="46958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 smtClean="0"/>
              <a:t>	</a:t>
            </a:r>
            <a:r>
              <a:rPr lang="nl-NL" sz="2400" b="1" u="sng" dirty="0" smtClean="0"/>
              <a:t>Spitsen</a:t>
            </a:r>
          </a:p>
          <a:p>
            <a:pPr lvl="1"/>
            <a:r>
              <a:rPr lang="nl-NL" dirty="0"/>
              <a:t>P</a:t>
            </a:r>
            <a:r>
              <a:rPr lang="nl-NL" dirty="0" smtClean="0"/>
              <a:t>oolhonden, gebruikt om te trekken, te waken en te jagen</a:t>
            </a:r>
          </a:p>
          <a:p>
            <a:pPr lvl="2"/>
            <a:r>
              <a:rPr lang="nl-NL" dirty="0" smtClean="0"/>
              <a:t>Groepsdieren die slecht alleen kunnen zijn</a:t>
            </a:r>
          </a:p>
          <a:p>
            <a:pPr lvl="2"/>
            <a:r>
              <a:rPr lang="nl-NL" dirty="0" smtClean="0"/>
              <a:t>Afstandelijk naar mensen en vaak dominant</a:t>
            </a:r>
          </a:p>
          <a:p>
            <a:pPr lvl="1"/>
            <a:r>
              <a:rPr lang="nl-NL" dirty="0" smtClean="0"/>
              <a:t>Scandinavische jachthonden, zoals de Noorse Elandhond</a:t>
            </a:r>
          </a:p>
          <a:p>
            <a:pPr lvl="1"/>
            <a:r>
              <a:rPr lang="nl-NL" dirty="0" smtClean="0"/>
              <a:t>Scandinavische herdershonden, zoals </a:t>
            </a:r>
            <a:r>
              <a:rPr lang="nl-NL" dirty="0"/>
              <a:t>de </a:t>
            </a:r>
            <a:r>
              <a:rPr lang="nl-NL" dirty="0" err="1"/>
              <a:t>Ijslandse</a:t>
            </a:r>
            <a:r>
              <a:rPr lang="nl-NL" dirty="0"/>
              <a:t> hond</a:t>
            </a:r>
          </a:p>
          <a:p>
            <a:pPr lvl="1"/>
            <a:r>
              <a:rPr lang="nl-NL" dirty="0" smtClean="0"/>
              <a:t>Europese en Aziatische keeshonden, zoals de </a:t>
            </a:r>
            <a:r>
              <a:rPr lang="nl-NL" dirty="0" err="1" smtClean="0"/>
              <a:t>Akita</a:t>
            </a:r>
            <a:r>
              <a:rPr lang="nl-NL" dirty="0" smtClean="0"/>
              <a:t> </a:t>
            </a:r>
            <a:r>
              <a:rPr lang="nl-NL" dirty="0" err="1" smtClean="0"/>
              <a:t>Inu</a:t>
            </a:r>
            <a:r>
              <a:rPr lang="nl-NL" dirty="0" smtClean="0"/>
              <a:t> en de Chow </a:t>
            </a:r>
            <a:r>
              <a:rPr lang="nl-NL" dirty="0" err="1" smtClean="0"/>
              <a:t>Chow</a:t>
            </a:r>
            <a:r>
              <a:rPr lang="nl-NL" dirty="0" smtClean="0"/>
              <a:t>	</a:t>
            </a:r>
          </a:p>
          <a:p>
            <a:pPr lvl="2"/>
            <a:r>
              <a:rPr lang="nl-NL" dirty="0" smtClean="0"/>
              <a:t>Waaks, blaffen veel, trouw aan gezin, eigenzinnig</a:t>
            </a:r>
          </a:p>
          <a:p>
            <a:pPr marL="914400" lvl="2" indent="0">
              <a:buNone/>
            </a:pPr>
            <a:endParaRPr lang="nl-NL" dirty="0" smtClean="0"/>
          </a:p>
          <a:p>
            <a:pPr marL="914400" lvl="2" indent="0">
              <a:buNone/>
            </a:pPr>
            <a:r>
              <a:rPr lang="nl-NL" sz="2400" b="1" u="sng" dirty="0" smtClean="0"/>
              <a:t>Oertypen</a:t>
            </a:r>
          </a:p>
          <a:p>
            <a:pPr lvl="1"/>
            <a:r>
              <a:rPr lang="nl-NL" dirty="0" smtClean="0"/>
              <a:t>De </a:t>
            </a:r>
            <a:r>
              <a:rPr lang="nl-NL" dirty="0"/>
              <a:t>oorspronkelijke honden die al heel lang bestaan, zoals de </a:t>
            </a:r>
            <a:r>
              <a:rPr lang="nl-NL" dirty="0" err="1"/>
              <a:t>pharaohond</a:t>
            </a:r>
            <a:r>
              <a:rPr lang="nl-NL" dirty="0"/>
              <a:t>, </a:t>
            </a:r>
            <a:r>
              <a:rPr lang="nl-NL" dirty="0" err="1"/>
              <a:t>Basenji</a:t>
            </a:r>
            <a:endParaRPr lang="nl-NL" dirty="0"/>
          </a:p>
          <a:p>
            <a:pPr lvl="1"/>
            <a:r>
              <a:rPr lang="nl-NL" dirty="0"/>
              <a:t>Deze honden zijn erg onafhankelijk en echte jagers</a:t>
            </a:r>
          </a:p>
          <a:p>
            <a:pPr lvl="2"/>
            <a:endParaRPr lang="nl-NL" dirty="0" smtClean="0"/>
          </a:p>
          <a:p>
            <a:pPr lvl="2"/>
            <a:endParaRPr lang="nl-NL" dirty="0"/>
          </a:p>
          <a:p>
            <a:pPr marL="914400" lvl="2" indent="0">
              <a:buNone/>
            </a:pPr>
            <a:endParaRPr lang="nl-NL" sz="2000" b="1" u="sng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829734" y="762000"/>
            <a:ext cx="929398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 err="1" smtClean="0">
                <a:solidFill>
                  <a:schemeClr val="tx1"/>
                </a:solidFill>
              </a:rPr>
              <a:t>Rasgroep</a:t>
            </a:r>
            <a:r>
              <a:rPr lang="nl-NL" dirty="0" smtClean="0">
                <a:solidFill>
                  <a:schemeClr val="tx1"/>
                </a:solidFill>
              </a:rPr>
              <a:t> 5: Spitsen en oertypen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597" y="1717965"/>
            <a:ext cx="2518371" cy="214421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55" y="4219303"/>
            <a:ext cx="2002774" cy="21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781836"/>
            <a:ext cx="11043316" cy="1320800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Rasgroep</a:t>
            </a:r>
            <a:r>
              <a:rPr lang="nl-NL" sz="3600" dirty="0" smtClean="0"/>
              <a:t> </a:t>
            </a:r>
            <a:r>
              <a:rPr lang="nl-NL" sz="3600" dirty="0"/>
              <a:t>6</a:t>
            </a:r>
            <a:r>
              <a:rPr lang="nl-NL" sz="3600" dirty="0" smtClean="0"/>
              <a:t>: Lopende honden en zweethonden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/>
              <a:t>Worden gebruikt voor de jacht</a:t>
            </a:r>
          </a:p>
          <a:p>
            <a:pPr lvl="1"/>
            <a:r>
              <a:rPr lang="nl-NL" dirty="0" smtClean="0"/>
              <a:t>Drijvende honden: drijven het wild op (</a:t>
            </a:r>
            <a:r>
              <a:rPr lang="nl-NL" dirty="0" err="1" smtClean="0"/>
              <a:t>beagle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Zweethonden: volgen sporen (bloedhond)</a:t>
            </a:r>
          </a:p>
          <a:p>
            <a:pPr lvl="1"/>
            <a:r>
              <a:rPr lang="nl-NL" dirty="0" smtClean="0"/>
              <a:t>Overige: </a:t>
            </a:r>
            <a:r>
              <a:rPr lang="nl-NL" dirty="0" err="1" smtClean="0"/>
              <a:t>dalmatische</a:t>
            </a:r>
            <a:r>
              <a:rPr lang="nl-NL" dirty="0" smtClean="0"/>
              <a:t> en </a:t>
            </a:r>
            <a:r>
              <a:rPr lang="nl-NL" dirty="0" err="1" smtClean="0"/>
              <a:t>rhodesian</a:t>
            </a:r>
            <a:r>
              <a:rPr lang="nl-NL" dirty="0" smtClean="0"/>
              <a:t>. </a:t>
            </a:r>
          </a:p>
          <a:p>
            <a:pPr marL="457200" lvl="1" indent="0">
              <a:buNone/>
            </a:pPr>
            <a:endParaRPr lang="nl-NL" dirty="0" smtClean="0"/>
          </a:p>
          <a:p>
            <a:pPr marL="457200" lvl="1" indent="0">
              <a:buNone/>
            </a:pPr>
            <a:r>
              <a:rPr lang="nl-NL" b="1" dirty="0" smtClean="0"/>
              <a:t>Karakter:</a:t>
            </a:r>
            <a:r>
              <a:rPr lang="nl-NL" dirty="0" smtClean="0"/>
              <a:t> Sterke, actieve honden met eigen wil.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711" t="18862" r="66283" b="35603"/>
          <a:stretch/>
        </p:blipFill>
        <p:spPr>
          <a:xfrm>
            <a:off x="2181498" y="4316752"/>
            <a:ext cx="3592284" cy="19779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977" y="3900711"/>
            <a:ext cx="3412672" cy="227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642323" cy="1320800"/>
          </a:xfrm>
        </p:spPr>
        <p:txBody>
          <a:bodyPr>
            <a:normAutofit/>
          </a:bodyPr>
          <a:lstStyle/>
          <a:p>
            <a:r>
              <a:rPr lang="nl-NL" sz="3600" dirty="0" err="1" smtClean="0"/>
              <a:t>Rasgroep</a:t>
            </a:r>
            <a:r>
              <a:rPr lang="nl-NL" sz="3600" dirty="0" smtClean="0"/>
              <a:t> 7: Voorstaande honden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Jachthonden die het wild (vaak vogels) opsporen en aanwijzen.</a:t>
            </a:r>
          </a:p>
          <a:p>
            <a:r>
              <a:rPr lang="nl-NL" dirty="0" smtClean="0"/>
              <a:t>Pas wanneer de jager het aangeeft jaagt hij het wild op.</a:t>
            </a:r>
          </a:p>
          <a:p>
            <a:r>
              <a:rPr lang="nl-NL" dirty="0" smtClean="0"/>
              <a:t>Daarna apporteert hij het wild.</a:t>
            </a:r>
          </a:p>
          <a:p>
            <a:r>
              <a:rPr lang="nl-NL" b="1" dirty="0" smtClean="0"/>
              <a:t>Karakter: </a:t>
            </a:r>
            <a:r>
              <a:rPr lang="nl-NL" dirty="0" smtClean="0"/>
              <a:t>Het zijn gevoelige honden die zich aan het gezin hechten.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193" t="19531" r="66283" b="35269"/>
          <a:stretch/>
        </p:blipFill>
        <p:spPr>
          <a:xfrm>
            <a:off x="6466113" y="4100975"/>
            <a:ext cx="3853543" cy="207262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70" y="3879721"/>
            <a:ext cx="3293773" cy="22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524</Words>
  <Application>Microsoft Office PowerPoint</Application>
  <PresentationFormat>Breedbeeld</PresentationFormat>
  <Paragraphs>90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Voeren en Verzorgen </vt:lpstr>
      <vt:lpstr>Rasgroepen</vt:lpstr>
      <vt:lpstr>PowerPoint-presentatie</vt:lpstr>
      <vt:lpstr>Rasgroep 2: Pinchers, Schnauzers, Mollossers en Sennehonden </vt:lpstr>
      <vt:lpstr>Rasgroep 3: Terriërs </vt:lpstr>
      <vt:lpstr>Rasgroep 4: Dashonden</vt:lpstr>
      <vt:lpstr>PowerPoint-presentatie</vt:lpstr>
      <vt:lpstr>Rasgroep 6: Lopende honden en zweethonden</vt:lpstr>
      <vt:lpstr>Rasgroep 7: Voorstaande honden</vt:lpstr>
      <vt:lpstr>Rasgroep 8: Retrievers, spaniels en waterhonden</vt:lpstr>
      <vt:lpstr>Rasgroep 9: Gezelschapshonden</vt:lpstr>
      <vt:lpstr>Rasgroep 10: Windhonden</vt:lpstr>
      <vt:lpstr>Opdracht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Helanie Wikkerink - Aalders</dc:creator>
  <cp:lastModifiedBy>Helanie Wikkerink - Aalders</cp:lastModifiedBy>
  <cp:revision>10</cp:revision>
  <dcterms:created xsi:type="dcterms:W3CDTF">2018-09-06T10:57:15Z</dcterms:created>
  <dcterms:modified xsi:type="dcterms:W3CDTF">2019-09-09T13:01:51Z</dcterms:modified>
</cp:coreProperties>
</file>